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918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4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9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3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22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7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7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5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0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0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50698E0-8C55-48DE-9E47-1C93B16F6A5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722F223-959F-42E2-A754-49FEABD5D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3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gorodik.b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ad-ogorod.biz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hop.mein-schoenergarten.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u="sng" dirty="0"/>
              <a:t>Разработка пользовательских интерфейсов сайта </a:t>
            </a:r>
            <a:br>
              <a:rPr lang="ru-RU" u="sng" dirty="0"/>
            </a:br>
            <a:r>
              <a:rPr lang="ru-RU" u="sng" dirty="0" smtClean="0"/>
              <a:t>«</a:t>
            </a:r>
            <a:r>
              <a:rPr lang="ru-RU" u="sng" dirty="0" err="1" smtClean="0"/>
              <a:t>Садочек</a:t>
            </a:r>
            <a:r>
              <a:rPr lang="ru-RU" u="sng" dirty="0" smtClean="0"/>
              <a:t>» по теме «Сад и огород»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Выполнила студентка 2-го курса 1-й группы Ксёнжик Ольга Александровна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персонажей проекта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2079" y="1798320"/>
            <a:ext cx="7563600" cy="5059680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Волунько </a:t>
            </a:r>
            <a:r>
              <a:rPr lang="ru-RU" dirty="0"/>
              <a:t>Кристина Алексеевна, 26 лет, замужем, родила 1 ребёнка, домохозяйка, которая ведёт личный блог о цветах</a:t>
            </a:r>
            <a:r>
              <a:rPr lang="ru-RU" dirty="0" smtClean="0"/>
              <a:t>.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dirty="0"/>
              <a:t>Цель: приобрести ростки цветов «Георгины» и горшки.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ru-RU" dirty="0"/>
              <a:t>Задачи: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Зайти на сайт;</a:t>
            </a: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Выбрать раздел цветы в каталоге;</a:t>
            </a: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Выбрать цветок «Георгины» и оформить заказ.</a:t>
            </a:r>
            <a:endParaRPr lang="en-US" sz="1200" dirty="0"/>
          </a:p>
          <a:p>
            <a:pPr>
              <a:buFont typeface="+mj-lt"/>
              <a:buAutoNum type="arabicPeriod"/>
            </a:pPr>
            <a:r>
              <a:rPr lang="ru-RU" dirty="0"/>
              <a:t>Потребности: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Наличие широкого выбора товара </a:t>
            </a:r>
            <a:endParaRPr lang="en-US" sz="145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Цены, соответствующие качеству. </a:t>
            </a:r>
            <a:endParaRPr lang="en-US" sz="145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Возможное наличие акций при покупке нескольких товаров</a:t>
            </a:r>
            <a:endParaRPr lang="en-US" sz="145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Возможная помощь консультанта по поводу рассадки цветов</a:t>
            </a:r>
            <a:endParaRPr lang="en-US" sz="1450" dirty="0"/>
          </a:p>
          <a:p>
            <a:pPr>
              <a:buFont typeface="+mj-lt"/>
              <a:buAutoNum type="arabicPeriod"/>
            </a:pPr>
            <a:r>
              <a:rPr lang="ru-RU" dirty="0"/>
              <a:t>Требования к сайту: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Наличие раздела «цветы»;</a:t>
            </a: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Акции при покупке нескольких товаров</a:t>
            </a: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Возможность доставки заказа курьером.</a:t>
            </a: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 descr="D:\Всякое по учёбе\Курсач диз\Картинки\kwUxWZP9U1I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72" y="1798320"/>
            <a:ext cx="3266725" cy="4898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9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персонажей проекта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69360" y="1828800"/>
            <a:ext cx="7518400" cy="502920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Баранович Евгений Анатольевич, 28 лет, женат, не имеет детей, владелец малого бизнеса в виде фруктово-овощной лавки</a:t>
            </a:r>
            <a:r>
              <a:rPr lang="ru-RU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ru-RU" dirty="0"/>
              <a:t>Цель: оптом приобрести удобрения и инструменты для работы с огородом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ru-RU" dirty="0"/>
              <a:t>Задачи: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Зайти на сайт;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Выбрать раздел оптовым покупателям в каталоге;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Выбрать интересующие инструменты, проконсультироваться с консультантом и оформить заказ.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ru-RU" dirty="0"/>
              <a:t>Потребности: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Наличие садовых инструментов и удобрений.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Помощь для оптовых покупателей.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Цены, соответствующие качеству.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Возможность получить помощь консультанта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ru-RU" dirty="0"/>
              <a:t>Требования к сайту: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Наличие раздела «инструменты для сада» и «удобрения»;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Возможность доставки заказа курьером</a:t>
            </a:r>
            <a:r>
              <a:rPr lang="ru-RU" dirty="0" smtClean="0"/>
              <a:t>.</a:t>
            </a:r>
            <a:endParaRPr lang="en-US" dirty="0"/>
          </a:p>
        </p:txBody>
      </p:sp>
      <p:pic>
        <p:nvPicPr>
          <p:cNvPr id="4" name="Рисунок 3" descr="C:\Users\olgak\AppData\Local\Microsoft\Windows\INetCache\Content.Word\IMG_503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4" r="30633"/>
          <a:stretch/>
        </p:blipFill>
        <p:spPr bwMode="auto">
          <a:xfrm>
            <a:off x="487680" y="1870717"/>
            <a:ext cx="2822459" cy="4855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7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514" y="993988"/>
            <a:ext cx="9645126" cy="706964"/>
          </a:xfrm>
        </p:spPr>
        <p:txBody>
          <a:bodyPr>
            <a:normAutofit fontScale="90000"/>
          </a:bodyPr>
          <a:lstStyle/>
          <a:p>
            <a:r>
              <a:rPr lang="ru-RU" dirty="0"/>
              <a:t>Описание потребностей пользователей и возможностей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1930400"/>
            <a:ext cx="8825659" cy="4089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Среди потребностей посетителей сайтов по тематике «сад и огород» можно выделить такие потребности как:</a:t>
            </a:r>
            <a:endParaRPr lang="en-US" sz="20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000" dirty="0"/>
              <a:t>Желание приобрести такие товары как: семена, живые цветы и растения, удобрения, инструменты для сада, средства для защиты от насекомых, горшки.</a:t>
            </a:r>
            <a:endParaRPr lang="en-US" sz="20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получить актуальную информацию о товарах </a:t>
            </a:r>
            <a:endParaRPr lang="en-US" sz="20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получить помощь консультанта</a:t>
            </a:r>
            <a:endParaRPr lang="en-US" sz="20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приобрести товар оптом</a:t>
            </a:r>
            <a:endParaRPr lang="en-US" sz="20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получить актуальную информацию об скидках и акциях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99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514" y="973668"/>
            <a:ext cx="9644400" cy="706964"/>
          </a:xfrm>
        </p:spPr>
        <p:txBody>
          <a:bodyPr>
            <a:normAutofit fontScale="90000"/>
          </a:bodyPr>
          <a:lstStyle/>
          <a:p>
            <a:r>
              <a:rPr lang="ru-RU" dirty="0"/>
              <a:t>Описание потребностей пользователей и возможностей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011680"/>
            <a:ext cx="8825659" cy="3764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На основе </a:t>
            </a:r>
            <a:r>
              <a:rPr lang="ru-RU" sz="2000" dirty="0" smtClean="0"/>
              <a:t>списка </a:t>
            </a:r>
            <a:r>
              <a:rPr lang="ru-RU" sz="2000" dirty="0"/>
              <a:t>потребностей можно составить список предоставляемых возможностей сайта, таких как:</a:t>
            </a:r>
            <a:endParaRPr lang="en-US" sz="20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000" dirty="0"/>
              <a:t>Просмотр каталога товаров с их описанием и последующей возможностью их приобретения </a:t>
            </a:r>
            <a:endParaRPr lang="en-US" sz="20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000" dirty="0"/>
              <a:t>Контактная информация магазина</a:t>
            </a:r>
            <a:endParaRPr lang="en-US" sz="20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000" dirty="0"/>
              <a:t>Покупка товаров оптом</a:t>
            </a:r>
            <a:endParaRPr lang="en-US" sz="20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000" dirty="0"/>
              <a:t>Оплата при помощи банковской карты и доставка курьером либо почтой </a:t>
            </a:r>
            <a:endParaRPr lang="en-US" sz="20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000" dirty="0"/>
              <a:t>Аукционные товары, скидки и специальные предложения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Информационная структура приложения 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22657" t="25451" r="33213" b="22014"/>
          <a:stretch/>
        </p:blipFill>
        <p:spPr bwMode="auto">
          <a:xfrm>
            <a:off x="1981199" y="1950719"/>
            <a:ext cx="6725921" cy="4503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19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структурной схемы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99280" y="6129020"/>
            <a:ext cx="3742373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Путь персонажа №1</a:t>
            </a:r>
            <a:endParaRPr lang="en-US" sz="2400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22835" t="24858" r="33291" b="21550"/>
          <a:stretch/>
        </p:blipFill>
        <p:spPr bwMode="auto">
          <a:xfrm>
            <a:off x="2423048" y="2299969"/>
            <a:ext cx="6225223" cy="42780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00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структурной схемы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99280" y="6129020"/>
            <a:ext cx="3742373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Путь персонажа №2</a:t>
            </a:r>
            <a:endParaRPr lang="en-US" sz="2400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22874" t="24744" r="33162" b="22007"/>
          <a:stretch/>
        </p:blipFill>
        <p:spPr bwMode="auto">
          <a:xfrm>
            <a:off x="2423048" y="2279649"/>
            <a:ext cx="6225223" cy="42780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0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структурной схемы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99280" y="6129020"/>
            <a:ext cx="3742373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Путь персонажа №3</a:t>
            </a: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22579" t="24630" r="33416" b="21322"/>
          <a:stretch/>
        </p:blipFill>
        <p:spPr bwMode="auto">
          <a:xfrm>
            <a:off x="2423048" y="2279649"/>
            <a:ext cx="6225223" cy="42780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36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Прототипы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Прототип главной страницы сайта</a:t>
            </a:r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32190" t="23076" r="48333" b="5703"/>
          <a:stretch/>
        </p:blipFill>
        <p:spPr bwMode="auto">
          <a:xfrm>
            <a:off x="7257414" y="0"/>
            <a:ext cx="3334358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64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Прототипы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Прототип страницы сайта «Каталог»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35599" t="23565" r="34146" b="5359"/>
          <a:stretch/>
        </p:blipFill>
        <p:spPr bwMode="auto">
          <a:xfrm>
            <a:off x="6108192" y="0"/>
            <a:ext cx="5189544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04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предметной области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Объектом разработки являются интерфейсы сайтов «</a:t>
            </a:r>
            <a:r>
              <a:rPr lang="ru-RU" dirty="0" err="1"/>
              <a:t>Садочек</a:t>
            </a:r>
            <a:r>
              <a:rPr lang="ru-RU" dirty="0"/>
              <a:t>». Данный сайт служит ресурсом для поддержания уровня урожая в нашей и зарубежных странах, т.е. люди смогут приобрести различные товары для сада и огорода, а также для своих комнатных растений и цветов</a:t>
            </a:r>
            <a:r>
              <a:rPr lang="ru-RU" dirty="0" smtClean="0"/>
              <a:t>. Данная тема является достаточно актуальной, т.к. урожай </a:t>
            </a:r>
            <a:r>
              <a:rPr lang="ru-RU" dirty="0"/>
              <a:t>является главной целью садоводства. В современном мире есть множество способов повысить урожайность, такие как правильно подобранные удобрения и химикаты против вредителей, правильно подобранная техника для сбора урожая. Так же важную роль играет климат и правильный уход за растениями. Хорошо подобранные семена в совокупности с правильным уходом и подходящим климатом могут дать отличный урожай</a:t>
            </a:r>
            <a:r>
              <a:rPr lang="ru-RU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Прототипы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Прототип страницы сайта «Акции»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37203" t="22045" r="39919" b="33373"/>
          <a:stretch/>
        </p:blipFill>
        <p:spPr bwMode="auto">
          <a:xfrm>
            <a:off x="6108192" y="741681"/>
            <a:ext cx="5116394" cy="5608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238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Прототипы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4725542" cy="4351337"/>
          </a:xfrm>
        </p:spPr>
        <p:txBody>
          <a:bodyPr/>
          <a:lstStyle/>
          <a:p>
            <a:r>
              <a:rPr lang="ru-RU" dirty="0"/>
              <a:t>Прототип страницы сайта </a:t>
            </a:r>
            <a:br>
              <a:rPr lang="ru-RU" dirty="0"/>
            </a:br>
            <a:r>
              <a:rPr lang="ru-RU" dirty="0" smtClean="0"/>
              <a:t>«</a:t>
            </a:r>
            <a:r>
              <a:rPr lang="ru-RU" dirty="0"/>
              <a:t>Оптовым покупателям»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29827" t="26986" r="36070" b="8400"/>
          <a:stretch/>
        </p:blipFill>
        <p:spPr bwMode="auto">
          <a:xfrm>
            <a:off x="5987414" y="646747"/>
            <a:ext cx="5280025" cy="5627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557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Прототипы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4725542" cy="4351337"/>
          </a:xfrm>
        </p:spPr>
        <p:txBody>
          <a:bodyPr/>
          <a:lstStyle/>
          <a:p>
            <a:r>
              <a:rPr lang="ru-RU" dirty="0"/>
              <a:t>Прототип страницы сайта </a:t>
            </a:r>
            <a:br>
              <a:rPr lang="ru-RU" dirty="0"/>
            </a:br>
            <a:r>
              <a:rPr lang="ru-RU" dirty="0" smtClean="0"/>
              <a:t>«Оплата и доставка»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27796" t="24136" r="35856" b="8210"/>
          <a:stretch/>
        </p:blipFill>
        <p:spPr bwMode="auto">
          <a:xfrm>
            <a:off x="5878011" y="674497"/>
            <a:ext cx="5374636" cy="5627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120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Прототипы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4725542" cy="4351337"/>
          </a:xfrm>
        </p:spPr>
        <p:txBody>
          <a:bodyPr/>
          <a:lstStyle/>
          <a:p>
            <a:r>
              <a:rPr lang="ru-RU" dirty="0"/>
              <a:t>Прототип страницы сайта </a:t>
            </a:r>
            <a:br>
              <a:rPr lang="ru-RU" dirty="0"/>
            </a:br>
            <a:r>
              <a:rPr lang="ru-RU" dirty="0" smtClean="0"/>
              <a:t>«Контакты»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32606" t="25086" r="34787" b="14101"/>
          <a:stretch/>
        </p:blipFill>
        <p:spPr bwMode="auto">
          <a:xfrm>
            <a:off x="5878011" y="612376"/>
            <a:ext cx="5374636" cy="56388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17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Прототипы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4725542" cy="4351337"/>
          </a:xfrm>
        </p:spPr>
        <p:txBody>
          <a:bodyPr/>
          <a:lstStyle/>
          <a:p>
            <a:r>
              <a:rPr lang="ru-RU" dirty="0"/>
              <a:t>Прототип страницы сайта </a:t>
            </a:r>
            <a:br>
              <a:rPr lang="ru-RU" dirty="0"/>
            </a:br>
            <a:r>
              <a:rPr lang="ru-RU" dirty="0" smtClean="0"/>
              <a:t>«Страница пользователя»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24374" t="25276" r="30083" b="5549"/>
          <a:stretch/>
        </p:blipFill>
        <p:spPr bwMode="auto">
          <a:xfrm>
            <a:off x="5908490" y="1140696"/>
            <a:ext cx="5335719" cy="4559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411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Прототипы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4725542" cy="4351337"/>
          </a:xfrm>
        </p:spPr>
        <p:txBody>
          <a:bodyPr/>
          <a:lstStyle/>
          <a:p>
            <a:r>
              <a:rPr lang="ru-RU" dirty="0"/>
              <a:t>Прототип страницы сайта </a:t>
            </a:r>
            <a:br>
              <a:rPr lang="ru-RU" dirty="0"/>
            </a:br>
            <a:r>
              <a:rPr lang="ru-RU" dirty="0" smtClean="0"/>
              <a:t>«Корзина»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24161" t="24516" r="27411" b="22083"/>
          <a:stretch/>
        </p:blipFill>
        <p:spPr bwMode="auto">
          <a:xfrm>
            <a:off x="5837370" y="1985404"/>
            <a:ext cx="5366186" cy="3328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95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Прототипы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4725542" cy="4351337"/>
          </a:xfrm>
        </p:spPr>
        <p:txBody>
          <a:bodyPr/>
          <a:lstStyle/>
          <a:p>
            <a:r>
              <a:rPr lang="ru-RU" dirty="0"/>
              <a:t>Прототип страницы сайта </a:t>
            </a:r>
            <a:br>
              <a:rPr lang="ru-RU" dirty="0"/>
            </a:br>
            <a:r>
              <a:rPr lang="ru-RU" dirty="0" smtClean="0"/>
              <a:t>«Оформление заказа»</a:t>
            </a:r>
            <a:endParaRPr lang="en-US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23325" t="23634" r="28272" b="20177"/>
          <a:stretch/>
        </p:blipFill>
        <p:spPr bwMode="auto">
          <a:xfrm>
            <a:off x="5847530" y="1691322"/>
            <a:ext cx="5366186" cy="3504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553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прототипов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Цели: </a:t>
            </a:r>
            <a:r>
              <a:rPr lang="ru-RU" sz="2800" dirty="0"/>
              <a:t>учесть все недостатки сайта и сразу же внести изменение на ранних этапах разработки. </a:t>
            </a:r>
          </a:p>
          <a:p>
            <a:pPr marL="0" indent="0">
              <a:buNone/>
            </a:pPr>
            <a:r>
              <a:rPr lang="ru-RU" sz="2800" dirty="0" smtClean="0"/>
              <a:t>Задачи:</a:t>
            </a:r>
          </a:p>
          <a:p>
            <a:pPr lvl="1"/>
            <a:r>
              <a:rPr lang="ru-RU" sz="2400" dirty="0" smtClean="0"/>
              <a:t>Формирование тестового задания</a:t>
            </a:r>
          </a:p>
          <a:p>
            <a:pPr lvl="1"/>
            <a:r>
              <a:rPr lang="ru-RU" sz="2400" dirty="0" smtClean="0"/>
              <a:t>Формирование способов выполнения тестового задания</a:t>
            </a:r>
          </a:p>
          <a:p>
            <a:pPr lvl="1"/>
            <a:r>
              <a:rPr lang="ru-RU" sz="2400" dirty="0" smtClean="0"/>
              <a:t>Проведение тестирования</a:t>
            </a:r>
          </a:p>
          <a:p>
            <a:pPr lvl="1"/>
            <a:r>
              <a:rPr lang="ru-RU" sz="2400" dirty="0" smtClean="0"/>
              <a:t>Выявление недостатков интерфейса</a:t>
            </a:r>
          </a:p>
          <a:p>
            <a:pPr lvl="1"/>
            <a:r>
              <a:rPr lang="ru-RU" sz="2400" dirty="0" smtClean="0"/>
              <a:t>Доработка прототипов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42625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тестирования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0192" y="6348080"/>
            <a:ext cx="8595360" cy="57181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До                                                           После </a:t>
            </a:r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35599" t="23565" r="34146" b="18013"/>
          <a:stretch/>
        </p:blipFill>
        <p:spPr bwMode="auto">
          <a:xfrm>
            <a:off x="1159192" y="1691322"/>
            <a:ext cx="4286568" cy="4656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36737" t="23634" r="30021" b="10001"/>
          <a:stretch/>
        </p:blipFill>
        <p:spPr bwMode="auto">
          <a:xfrm>
            <a:off x="5548312" y="1704843"/>
            <a:ext cx="4134168" cy="4643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67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тестирования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0192" y="6348080"/>
            <a:ext cx="8595360" cy="57181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До                                                                После 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32190" t="23076" r="48333" b="42922"/>
          <a:stretch/>
        </p:blipFill>
        <p:spPr bwMode="auto">
          <a:xfrm>
            <a:off x="1031557" y="1868605"/>
            <a:ext cx="4394835" cy="43157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l="30206" t="24463" r="31184" b="8975"/>
          <a:stretch/>
        </p:blipFill>
        <p:spPr bwMode="auto">
          <a:xfrm>
            <a:off x="5681344" y="1868605"/>
            <a:ext cx="4450079" cy="43157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15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</a:t>
            </a:r>
            <a:r>
              <a:rPr lang="ru-RU" dirty="0"/>
              <a:t>основных аналогов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1810327"/>
            <a:ext cx="8825659" cy="4209473"/>
          </a:xfrm>
        </p:spPr>
        <p:txBody>
          <a:bodyPr/>
          <a:lstStyle/>
          <a:p>
            <a:r>
              <a:rPr lang="ru-RU" dirty="0" smtClean="0"/>
              <a:t>Цель обзора аналогов: выявить сильные и слабые стороны аналогичных проектов, для дальнейшего проектирования своего интерфейса.</a:t>
            </a:r>
          </a:p>
          <a:p>
            <a:pPr marL="0" indent="0">
              <a:buNone/>
            </a:pPr>
            <a:r>
              <a:rPr lang="ru-RU" b="1" dirty="0" smtClean="0"/>
              <a:t>Аналог №1 </a:t>
            </a:r>
            <a:r>
              <a:rPr lang="ru-RU" dirty="0" smtClean="0"/>
              <a:t>- </a:t>
            </a:r>
            <a:r>
              <a:rPr lang="ru-RU" dirty="0"/>
              <a:t>сайт «Огородик» (</a:t>
            </a:r>
            <a:r>
              <a:rPr lang="ru-RU" u="sng" dirty="0">
                <a:hlinkClick r:id="rId2"/>
              </a:rPr>
              <a:t>https://ogorodik.by</a:t>
            </a:r>
            <a:r>
              <a:rPr lang="ru-RU" dirty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Примеры</a:t>
            </a:r>
          </a:p>
          <a:p>
            <a:pPr marL="0" indent="0">
              <a:buNone/>
            </a:pPr>
            <a:r>
              <a:rPr lang="ru-RU" dirty="0" err="1" smtClean="0"/>
              <a:t>десктопной</a:t>
            </a:r>
            <a:r>
              <a:rPr lang="ru-RU" dirty="0" smtClean="0"/>
              <a:t> и</a:t>
            </a:r>
          </a:p>
          <a:p>
            <a:pPr marL="0" indent="0">
              <a:buNone/>
            </a:pPr>
            <a:r>
              <a:rPr lang="ru-RU" dirty="0" smtClean="0"/>
              <a:t>адаптивной </a:t>
            </a:r>
          </a:p>
          <a:p>
            <a:pPr marL="0" indent="0">
              <a:buNone/>
            </a:pPr>
            <a:r>
              <a:rPr lang="ru-RU" dirty="0" smtClean="0"/>
              <a:t>версии сайта.</a:t>
            </a:r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3"/>
          <a:srcRect t="8666" r="1090" b="4675"/>
          <a:stretch/>
        </p:blipFill>
        <p:spPr bwMode="auto">
          <a:xfrm>
            <a:off x="2767589" y="2988447"/>
            <a:ext cx="6391911" cy="3150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D:\Всякое по учёбе\Курсач диз\Картинки\oIF8VczxHZ8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6" b="9473"/>
          <a:stretch/>
        </p:blipFill>
        <p:spPr bwMode="auto">
          <a:xfrm>
            <a:off x="8807133" y="2202873"/>
            <a:ext cx="2346960" cy="4074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242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 smtClean="0"/>
              <a:t>Разработка </a:t>
            </a:r>
            <a:r>
              <a:rPr lang="ru-RU" b="1" dirty="0"/>
              <a:t>дизайна </a:t>
            </a:r>
            <a:r>
              <a:rPr lang="ru-RU" b="1" dirty="0" smtClean="0"/>
              <a:t>интерфейса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Разработка дизайна интерфейса состоит из таких этапов как:</a:t>
            </a:r>
            <a:endParaRPr lang="ru-RU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/>
              <a:t>Разработка логотипа и </a:t>
            </a:r>
            <a:r>
              <a:rPr lang="ru-RU" sz="2800" dirty="0" err="1"/>
              <a:t>гайдлайна</a:t>
            </a: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/>
              <a:t>Выбор </a:t>
            </a:r>
            <a:r>
              <a:rPr lang="ru-RU" sz="2800" dirty="0" smtClean="0"/>
              <a:t>шрифтов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/>
              <a:t>Определение цветовой </a:t>
            </a:r>
            <a:r>
              <a:rPr lang="ru-RU" sz="2800" dirty="0" smtClean="0"/>
              <a:t>гаммы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800" dirty="0" smtClean="0"/>
              <a:t>Определение </a:t>
            </a:r>
            <a:r>
              <a:rPr lang="ru-RU" sz="2800" dirty="0"/>
              <a:t>общих положений сетки и расстояний</a:t>
            </a: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35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Разработанный логотип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236968"/>
            <a:ext cx="8438824" cy="2655874"/>
          </a:xfrm>
        </p:spPr>
      </p:pic>
    </p:spTree>
    <p:extLst>
      <p:ext uri="{BB962C8B-B14F-4D97-AF65-F5344CB8AC3E}">
        <p14:creationId xmlns:p14="http://schemas.microsoft.com/office/powerpoint/2010/main" val="1039616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9998" y="365760"/>
            <a:ext cx="9692640" cy="1325562"/>
          </a:xfrm>
        </p:spPr>
        <p:txBody>
          <a:bodyPr/>
          <a:lstStyle/>
          <a:p>
            <a:r>
              <a:rPr lang="ru-RU" dirty="0" smtClean="0"/>
              <a:t>Цветовая гамма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3659855"/>
            <a:ext cx="8595360" cy="2520282"/>
          </a:xfrm>
        </p:spPr>
        <p:txBody>
          <a:bodyPr/>
          <a:lstStyle/>
          <a:p>
            <a:r>
              <a:rPr lang="ru-RU" dirty="0"/>
              <a:t>Зеленый (#3DA638)</a:t>
            </a:r>
            <a:endParaRPr lang="en-US" dirty="0"/>
          </a:p>
          <a:p>
            <a:r>
              <a:rPr lang="ru-RU" dirty="0"/>
              <a:t>Розовый (#FFABDC)</a:t>
            </a:r>
            <a:endParaRPr lang="en-US" dirty="0"/>
          </a:p>
          <a:p>
            <a:r>
              <a:rPr lang="ru-RU" dirty="0"/>
              <a:t>Коричневый (#A6383A)</a:t>
            </a:r>
            <a:endParaRPr lang="en-US" dirty="0"/>
          </a:p>
        </p:txBody>
      </p:sp>
      <p:pic>
        <p:nvPicPr>
          <p:cNvPr id="1027" name="Picture 3" descr="2021-12-04 (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9" t="65675" r="38817" b="20366"/>
          <a:stretch>
            <a:fillRect/>
          </a:stretch>
        </p:blipFill>
        <p:spPr bwMode="auto">
          <a:xfrm>
            <a:off x="1532383" y="1828800"/>
            <a:ext cx="8054338" cy="183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64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Выбор шрифтов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На сайте «</a:t>
            </a:r>
            <a:r>
              <a:rPr lang="ru-RU" sz="2400" dirty="0" err="1"/>
              <a:t>Садочек</a:t>
            </a:r>
            <a:r>
              <a:rPr lang="ru-RU" sz="2400" dirty="0"/>
              <a:t>» будет использоваться шрифт «</a:t>
            </a:r>
            <a:r>
              <a:rPr lang="en-US" sz="2400" dirty="0"/>
              <a:t>Bell MT</a:t>
            </a:r>
            <a:r>
              <a:rPr lang="ru-RU" sz="2400" dirty="0"/>
              <a:t>». Данный шрифт относится к шрифтам без засечек, что позволяет понимать текст без затруднений. </a:t>
            </a:r>
            <a:endParaRPr lang="en-US" sz="2400" dirty="0"/>
          </a:p>
          <a:p>
            <a:r>
              <a:rPr lang="ru-RU" sz="2400" dirty="0"/>
              <a:t>Размеры шрифта варьируются от 25</a:t>
            </a:r>
            <a:r>
              <a:rPr lang="en-US" sz="2400" dirty="0" err="1"/>
              <a:t>px</a:t>
            </a:r>
            <a:r>
              <a:rPr lang="ru-RU" sz="2400" dirty="0"/>
              <a:t> до 43</a:t>
            </a:r>
            <a:r>
              <a:rPr lang="en-US" sz="2400" dirty="0" err="1"/>
              <a:t>px</a:t>
            </a:r>
            <a:r>
              <a:rPr lang="ru-RU" sz="2400" dirty="0"/>
              <a:t>. Блоки для перехода между страницами имеют размер шрифта от 30 </a:t>
            </a:r>
            <a:r>
              <a:rPr lang="en-US" sz="2400" dirty="0" err="1"/>
              <a:t>px</a:t>
            </a:r>
            <a:r>
              <a:rPr lang="ru-RU" sz="2400" dirty="0"/>
              <a:t> до 40 </a:t>
            </a:r>
            <a:r>
              <a:rPr lang="en-US" sz="2400" dirty="0" err="1"/>
              <a:t>px</a:t>
            </a:r>
            <a:r>
              <a:rPr lang="ru-RU" sz="2400" dirty="0"/>
              <a:t>. Шрифт 25 </a:t>
            </a:r>
            <a:r>
              <a:rPr lang="en-US" sz="2400" dirty="0" err="1"/>
              <a:t>px</a:t>
            </a:r>
            <a:r>
              <a:rPr lang="ru-RU" sz="2400" dirty="0"/>
              <a:t> используется для заполнения информации при оформлении заказа. Шрифт 43 </a:t>
            </a:r>
            <a:r>
              <a:rPr lang="en-US" sz="2400" dirty="0" err="1"/>
              <a:t>px</a:t>
            </a:r>
            <a:r>
              <a:rPr lang="ru-RU" sz="2400" dirty="0"/>
              <a:t> служит для блоков, показывающих нахождение пользователя. Основной текст имеет размер 30 </a:t>
            </a:r>
            <a:r>
              <a:rPr lang="en-US" sz="2400" dirty="0" err="1"/>
              <a:t>px</a:t>
            </a:r>
            <a:r>
              <a:rPr lang="ru-RU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0643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Определение </a:t>
            </a:r>
            <a:r>
              <a:rPr lang="ru-RU" dirty="0"/>
              <a:t>общих положений сетки и расстояний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46440" t="21893" r="33034" b="6043"/>
          <a:stretch/>
        </p:blipFill>
        <p:spPr bwMode="auto">
          <a:xfrm>
            <a:off x="6584838" y="1249236"/>
            <a:ext cx="2790256" cy="55104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l="39128" t="28734" r="36112" b="7867"/>
          <a:stretch/>
        </p:blipFill>
        <p:spPr bwMode="auto">
          <a:xfrm>
            <a:off x="1169129" y="1691322"/>
            <a:ext cx="3543935" cy="5105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4584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общих положений сетки и расстояний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36177" t="25086" r="27646" b="10832"/>
          <a:stretch/>
        </p:blipFill>
        <p:spPr bwMode="auto">
          <a:xfrm>
            <a:off x="6114474" y="1827225"/>
            <a:ext cx="4527850" cy="45112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l="28736" t="24402" r="35215" b="6272"/>
          <a:stretch/>
        </p:blipFill>
        <p:spPr bwMode="auto">
          <a:xfrm>
            <a:off x="975545" y="1828800"/>
            <a:ext cx="4169110" cy="45096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529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общих положений сетки и расстояний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34509" t="29875" r="29571" b="13113"/>
          <a:stretch/>
        </p:blipFill>
        <p:spPr bwMode="auto">
          <a:xfrm>
            <a:off x="5905191" y="1764147"/>
            <a:ext cx="4873830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25016" t="27821" r="35600" b="9237"/>
          <a:stretch/>
        </p:blipFill>
        <p:spPr bwMode="auto">
          <a:xfrm>
            <a:off x="544442" y="1764148"/>
            <a:ext cx="4840863" cy="43513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2711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Страницы </a:t>
            </a:r>
            <a:r>
              <a:rPr lang="ru-RU" b="1" dirty="0"/>
              <a:t>сайта со стилями всех элементов 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37786" t="13069" r="37954" b="5652"/>
          <a:stretch/>
        </p:blipFill>
        <p:spPr bwMode="auto">
          <a:xfrm>
            <a:off x="6575500" y="1028541"/>
            <a:ext cx="3030317" cy="57108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33938" t="12652" r="33871" b="5220"/>
          <a:stretch/>
        </p:blipFill>
        <p:spPr bwMode="auto">
          <a:xfrm>
            <a:off x="1690255" y="1595267"/>
            <a:ext cx="3583709" cy="51440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7473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Страницы сайта со стилями всех элементов 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28106" t="13273" r="28270" b="5030"/>
          <a:stretch/>
        </p:blipFill>
        <p:spPr bwMode="auto">
          <a:xfrm>
            <a:off x="1332785" y="1838036"/>
            <a:ext cx="4130662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27523" t="12236" r="27457" b="7303"/>
          <a:stretch/>
        </p:blipFill>
        <p:spPr bwMode="auto">
          <a:xfrm>
            <a:off x="5978883" y="1838036"/>
            <a:ext cx="4338135" cy="43612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4474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Страницы сайта со стилями всех элементов 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25424" t="12237" r="25238" b="8551"/>
          <a:stretch/>
        </p:blipFill>
        <p:spPr bwMode="auto">
          <a:xfrm>
            <a:off x="892417" y="1828800"/>
            <a:ext cx="4818266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24141" t="13066" r="24304" b="5643"/>
          <a:stretch/>
        </p:blipFill>
        <p:spPr bwMode="auto">
          <a:xfrm>
            <a:off x="6080138" y="1828800"/>
            <a:ext cx="4905466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052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основных аналогов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Аналог №2 – </a:t>
            </a:r>
            <a:r>
              <a:rPr lang="ru-RU" dirty="0"/>
              <a:t>сайт «Сад-огород» (</a:t>
            </a:r>
            <a:r>
              <a:rPr lang="ru-RU" dirty="0">
                <a:hlinkClick r:id="rId2"/>
              </a:rPr>
              <a:t>https://sad-ogorod.biz.ua</a:t>
            </a:r>
            <a:r>
              <a:rPr lang="ru-RU" dirty="0" smtClean="0">
                <a:hlinkClick r:id="rId2"/>
              </a:rPr>
              <a:t>/</a:t>
            </a:r>
            <a:r>
              <a:rPr lang="ru-RU" dirty="0" smtClean="0"/>
              <a:t>)</a:t>
            </a:r>
          </a:p>
          <a:p>
            <a:pPr marL="0" indent="0">
              <a:buNone/>
            </a:pPr>
            <a:r>
              <a:rPr lang="ru-RU" dirty="0"/>
              <a:t>Примеры</a:t>
            </a:r>
          </a:p>
          <a:p>
            <a:pPr marL="0" indent="0">
              <a:buNone/>
            </a:pPr>
            <a:r>
              <a:rPr lang="ru-RU" dirty="0" err="1"/>
              <a:t>десктопной</a:t>
            </a:r>
            <a:r>
              <a:rPr lang="ru-RU" dirty="0"/>
              <a:t> и</a:t>
            </a:r>
          </a:p>
          <a:p>
            <a:pPr marL="0" indent="0">
              <a:buNone/>
            </a:pPr>
            <a:r>
              <a:rPr lang="ru-RU" dirty="0"/>
              <a:t>адаптивной </a:t>
            </a:r>
          </a:p>
          <a:p>
            <a:pPr marL="0" indent="0">
              <a:buNone/>
            </a:pPr>
            <a:r>
              <a:rPr lang="ru-RU" dirty="0"/>
              <a:t>версии сайта</a:t>
            </a:r>
            <a:r>
              <a:rPr lang="ru-RU" dirty="0" smtClean="0"/>
              <a:t>.</a:t>
            </a:r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3"/>
          <a:srcRect t="8666" r="1347" b="5359"/>
          <a:stretch/>
        </p:blipFill>
        <p:spPr bwMode="auto">
          <a:xfrm>
            <a:off x="2889020" y="2984185"/>
            <a:ext cx="5859780" cy="28727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D:\Всякое по учёбе\Курсач диз\Картинки\NnapoTX6rak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b="9720"/>
          <a:stretch/>
        </p:blipFill>
        <p:spPr bwMode="auto">
          <a:xfrm>
            <a:off x="8748800" y="2017400"/>
            <a:ext cx="2545743" cy="44202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914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Страницы сайта со стилями всех элементов 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6590" t="12857" r="26754" b="13319"/>
          <a:stretch/>
        </p:blipFill>
        <p:spPr bwMode="auto">
          <a:xfrm>
            <a:off x="458308" y="1828800"/>
            <a:ext cx="4888178" cy="43513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25774" t="12651" r="25592" b="10422"/>
          <a:stretch/>
        </p:blipFill>
        <p:spPr bwMode="auto">
          <a:xfrm>
            <a:off x="5660413" y="1831085"/>
            <a:ext cx="4887514" cy="4349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991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Страницы сайта со стилями всех элементов 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23325" t="12442" r="23143" b="4823"/>
          <a:stretch/>
        </p:blipFill>
        <p:spPr bwMode="auto">
          <a:xfrm>
            <a:off x="663788" y="1691322"/>
            <a:ext cx="5005235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25424" t="12857" r="25121" b="9175"/>
          <a:stretch/>
        </p:blipFill>
        <p:spPr bwMode="auto">
          <a:xfrm>
            <a:off x="5858545" y="1691322"/>
            <a:ext cx="4906444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547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Интерфейс </a:t>
            </a:r>
            <a:r>
              <a:rPr lang="ru-RU" b="1" dirty="0"/>
              <a:t>всех форм и окон сайта со стилями всех элементов 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2099" t="13062" r="3291" b="5657"/>
          <a:stretch/>
        </p:blipFill>
        <p:spPr bwMode="auto">
          <a:xfrm>
            <a:off x="1262063" y="1927756"/>
            <a:ext cx="8594725" cy="4153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9769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Интерфейс всех форм и окон сайта со стилями всех элементов 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2216" t="13475" r="3873" b="5239"/>
          <a:stretch/>
        </p:blipFill>
        <p:spPr bwMode="auto">
          <a:xfrm>
            <a:off x="1262063" y="1912170"/>
            <a:ext cx="8594725" cy="4184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1582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Интерфейс всех форм и окон сайта со стилями всех элементов </a:t>
            </a:r>
            <a:endParaRPr lang="en-US" dirty="0"/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 rotWithShape="1">
          <a:blip r:embed="rId2"/>
          <a:srcRect l="2799" t="13270" r="3635" b="5048"/>
          <a:stretch/>
        </p:blipFill>
        <p:spPr bwMode="auto">
          <a:xfrm>
            <a:off x="1262063" y="1894224"/>
            <a:ext cx="8594725" cy="4220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0591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Динамические элементы на странице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3060746" cy="4351337"/>
          </a:xfrm>
        </p:spPr>
        <p:txBody>
          <a:bodyPr/>
          <a:lstStyle/>
          <a:p>
            <a:pPr marL="0" lvl="0" indent="0">
              <a:buNone/>
            </a:pPr>
            <a:r>
              <a:rPr lang="ru-RU" dirty="0"/>
              <a:t>На страницах, где присутствуют товары, а именно страницы каталога, акций и главной странице, при наведении на сам товар, появляется его цена. </a:t>
            </a:r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050" t="13270" r="1894" b="5048"/>
          <a:stretch/>
        </p:blipFill>
        <p:spPr bwMode="auto">
          <a:xfrm>
            <a:off x="4073236" y="1882150"/>
            <a:ext cx="7185892" cy="34017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8479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Динамические элементы на странице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3330000" cy="435133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 главной странице сайта присутствует два слайдера. Изменение картинок пользователь изменяет сам, путём нажатия стрелок вправо и влево.</a:t>
            </a:r>
            <a:endParaRPr lang="en-US" dirty="0"/>
          </a:p>
        </p:txBody>
      </p:sp>
      <p:pic>
        <p:nvPicPr>
          <p:cNvPr id="2050" name="Рисунок 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5" t="31737" r="10306" b="15242"/>
          <a:stretch>
            <a:fillRect/>
          </a:stretch>
        </p:blipFill>
        <p:spPr bwMode="auto">
          <a:xfrm>
            <a:off x="4993947" y="1313552"/>
            <a:ext cx="4504224" cy="244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5" t="37819" r="40025" b="18661"/>
          <a:stretch>
            <a:fillRect/>
          </a:stretch>
        </p:blipFill>
        <p:spPr bwMode="auto">
          <a:xfrm>
            <a:off x="5762101" y="3756570"/>
            <a:ext cx="2967915" cy="21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959927" y="1607127"/>
            <a:ext cx="4419743" cy="57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67977" y="3297820"/>
            <a:ext cx="441974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50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Динамические элементы на странице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3328601" cy="435133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 нажатии на кнопку «Добавить в корзину» при помощи анимации </a:t>
            </a:r>
            <a:r>
              <a:rPr lang="en-US" dirty="0"/>
              <a:t>fade</a:t>
            </a:r>
            <a:r>
              <a:rPr lang="ru-RU" dirty="0"/>
              <a:t> появляется информационное окно, уведомляющее пользователя о том, что его товар добавлен в корзину. При нажатии кнопки продолжить, при помощи этой же анимации окно исчезает.</a:t>
            </a:r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799" t="13270" r="3635" b="5048"/>
          <a:stretch/>
        </p:blipFill>
        <p:spPr bwMode="auto">
          <a:xfrm>
            <a:off x="4590472" y="1828799"/>
            <a:ext cx="6695583" cy="3288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85643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Динамические элементы на странице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3330000" cy="435133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 нажатии на кнопку «Оформить заказ» на странице оформления заказа, при помощи анимации </a:t>
            </a:r>
            <a:r>
              <a:rPr lang="en-US" dirty="0"/>
              <a:t>fade</a:t>
            </a:r>
            <a:r>
              <a:rPr lang="ru-RU" dirty="0"/>
              <a:t> появляется информационное окно, уведомляющее пользователя о том, что его заказ оформлен. При нажатии кнопки продолжить, пользователь остаётся на прежней странице. </a:t>
            </a:r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216" t="13475" r="3873" b="5239"/>
          <a:stretch/>
        </p:blipFill>
        <p:spPr bwMode="auto">
          <a:xfrm>
            <a:off x="4591872" y="1691322"/>
            <a:ext cx="6676492" cy="3251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5557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Динамические элементы на странице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3330000" cy="4351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При нажатии на иконку человека на главной странице, при помощи анимации </a:t>
            </a:r>
            <a:r>
              <a:rPr lang="en-US" dirty="0"/>
              <a:t>fade</a:t>
            </a:r>
            <a:r>
              <a:rPr lang="ru-RU" dirty="0"/>
              <a:t> появляется форма, при помощи которой пользователь может либо зайти, либо зарегистрироваться на сайте. При нажатии на кнопку «Войти», пользователь зайдёт в систему и останется на прежней странице, при нажатии на кнопку «Зарегистрироваться», пользователь будет перенаправлен на страницу регистрации. </a:t>
            </a:r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099" t="13062" r="3291" b="5657"/>
          <a:stretch/>
        </p:blipFill>
        <p:spPr bwMode="auto">
          <a:xfrm>
            <a:off x="4591872" y="1828800"/>
            <a:ext cx="6694964" cy="32354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988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основных аналогов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Аналог №3– </a:t>
            </a:r>
            <a:r>
              <a:rPr lang="ru-RU" dirty="0"/>
              <a:t>сайт «</a:t>
            </a:r>
            <a:r>
              <a:rPr lang="en-US" dirty="0"/>
              <a:t>Mein</a:t>
            </a:r>
            <a:r>
              <a:rPr lang="ru-RU" dirty="0"/>
              <a:t>-</a:t>
            </a:r>
            <a:r>
              <a:rPr lang="en-US" dirty="0" err="1"/>
              <a:t>Schoener</a:t>
            </a:r>
            <a:r>
              <a:rPr lang="en-US" dirty="0"/>
              <a:t> Garten Shop</a:t>
            </a:r>
            <a:r>
              <a:rPr lang="ru-RU" dirty="0"/>
              <a:t>» (</a:t>
            </a:r>
            <a:r>
              <a:rPr lang="en-US" dirty="0">
                <a:hlinkClick r:id="rId2"/>
              </a:rPr>
              <a:t>https</a:t>
            </a:r>
            <a:r>
              <a:rPr lang="ru-RU" dirty="0">
                <a:hlinkClick r:id="rId2"/>
              </a:rPr>
              <a:t>://</a:t>
            </a:r>
            <a:r>
              <a:rPr lang="en-US" dirty="0">
                <a:hlinkClick r:id="rId2"/>
              </a:rPr>
              <a:t>shop</a:t>
            </a:r>
            <a:r>
              <a:rPr lang="ru-RU" dirty="0">
                <a:hlinkClick r:id="rId2"/>
              </a:rPr>
              <a:t>.</a:t>
            </a:r>
            <a:r>
              <a:rPr lang="en-US" dirty="0" err="1">
                <a:hlinkClick r:id="rId2"/>
              </a:rPr>
              <a:t>mein</a:t>
            </a:r>
            <a:r>
              <a:rPr lang="ru-RU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schoenergarten</a:t>
            </a:r>
            <a:r>
              <a:rPr lang="ru-RU" dirty="0">
                <a:hlinkClick r:id="rId2"/>
              </a:rPr>
              <a:t>.</a:t>
            </a:r>
            <a:r>
              <a:rPr lang="en-US" dirty="0" smtClean="0">
                <a:hlinkClick r:id="rId2"/>
              </a:rPr>
              <a:t>de</a:t>
            </a:r>
            <a:r>
              <a:rPr lang="ru-RU" dirty="0" smtClean="0"/>
              <a:t>)</a:t>
            </a:r>
          </a:p>
          <a:p>
            <a:pPr marL="0" indent="0">
              <a:buNone/>
            </a:pPr>
            <a:r>
              <a:rPr lang="ru-RU" dirty="0"/>
              <a:t>Примеры</a:t>
            </a:r>
          </a:p>
          <a:p>
            <a:pPr marL="0" indent="0">
              <a:buNone/>
            </a:pPr>
            <a:r>
              <a:rPr lang="ru-RU" dirty="0" err="1"/>
              <a:t>десктопной</a:t>
            </a:r>
            <a:r>
              <a:rPr lang="ru-RU" dirty="0"/>
              <a:t> и</a:t>
            </a:r>
          </a:p>
          <a:p>
            <a:pPr marL="0" indent="0">
              <a:buNone/>
            </a:pPr>
            <a:r>
              <a:rPr lang="ru-RU" dirty="0"/>
              <a:t>адаптивной </a:t>
            </a:r>
          </a:p>
          <a:p>
            <a:pPr marL="0" indent="0">
              <a:buNone/>
            </a:pPr>
            <a:r>
              <a:rPr lang="ru-RU" dirty="0"/>
              <a:t>версии сайта.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3"/>
          <a:srcRect t="9349" r="1090" b="5132"/>
          <a:stretch/>
        </p:blipFill>
        <p:spPr bwMode="auto">
          <a:xfrm>
            <a:off x="2853151" y="2868699"/>
            <a:ext cx="5875020" cy="2857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D:\Всякое по учёбе\Курсач диз\Картинки\Di6qRO80EvI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2" b="9555"/>
          <a:stretch/>
        </p:blipFill>
        <p:spPr bwMode="auto">
          <a:xfrm>
            <a:off x="8728171" y="2185901"/>
            <a:ext cx="2554938" cy="44218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266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Интерфейсы </a:t>
            </a:r>
            <a:r>
              <a:rPr lang="ru-RU" b="1" dirty="0"/>
              <a:t>для адаптивной версии сайта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40935" t="18877" r="40751" b="11008"/>
          <a:stretch/>
        </p:blipFill>
        <p:spPr bwMode="auto">
          <a:xfrm>
            <a:off x="2540543" y="1691322"/>
            <a:ext cx="2290003" cy="4932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l="44434" t="23440" r="43085" b="6051"/>
          <a:stretch/>
        </p:blipFill>
        <p:spPr bwMode="auto">
          <a:xfrm>
            <a:off x="9286926" y="1028541"/>
            <a:ext cx="1810327" cy="57539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/>
          <a:srcRect l="39886" t="15352" r="39821" b="7102"/>
          <a:stretch/>
        </p:blipFill>
        <p:spPr bwMode="auto">
          <a:xfrm>
            <a:off x="4842408" y="1701626"/>
            <a:ext cx="2294186" cy="4932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Объект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5"/>
          <a:srcRect l="46533" t="24273" r="36789" b="6481"/>
          <a:stretch/>
        </p:blipFill>
        <p:spPr bwMode="auto">
          <a:xfrm>
            <a:off x="7120592" y="1711930"/>
            <a:ext cx="2111812" cy="4932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 rotWithShape="1">
          <a:blip r:embed="rId6"/>
          <a:srcRect l="39303" t="13690" r="39469" b="5637"/>
          <a:stretch/>
        </p:blipFill>
        <p:spPr bwMode="auto">
          <a:xfrm>
            <a:off x="221968" y="1701626"/>
            <a:ext cx="2306713" cy="4932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1885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Интерфейсы для адаптивной версии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40352" t="16391" r="40287" b="8519"/>
          <a:stretch/>
        </p:blipFill>
        <p:spPr bwMode="auto">
          <a:xfrm>
            <a:off x="832657" y="1691322"/>
            <a:ext cx="2307705" cy="5035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40236" t="15974" r="40170" b="8115"/>
          <a:stretch/>
        </p:blipFill>
        <p:spPr bwMode="auto">
          <a:xfrm>
            <a:off x="3198817" y="1691323"/>
            <a:ext cx="2310558" cy="5035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40236" t="15556" r="39937" b="7503"/>
          <a:stretch/>
        </p:blipFill>
        <p:spPr bwMode="auto">
          <a:xfrm>
            <a:off x="5567830" y="1691322"/>
            <a:ext cx="2306403" cy="5035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l="40003" t="15559" r="39703" b="6689"/>
          <a:stretch/>
        </p:blipFill>
        <p:spPr bwMode="auto">
          <a:xfrm>
            <a:off x="7965719" y="1691322"/>
            <a:ext cx="2335982" cy="5035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8946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Интерфейсы для адаптивной версии сайта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39769" t="15758" r="39822" b="7117"/>
          <a:stretch/>
        </p:blipFill>
        <p:spPr bwMode="auto">
          <a:xfrm>
            <a:off x="0" y="1691322"/>
            <a:ext cx="2315172" cy="4921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39886" t="15145" r="39938" b="7103"/>
          <a:stretch/>
        </p:blipFill>
        <p:spPr bwMode="auto">
          <a:xfrm>
            <a:off x="2306654" y="1691322"/>
            <a:ext cx="2270444" cy="4921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39886" t="15345" r="40054" b="6884"/>
          <a:stretch/>
        </p:blipFill>
        <p:spPr bwMode="auto">
          <a:xfrm>
            <a:off x="4577098" y="1691322"/>
            <a:ext cx="2256800" cy="4921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l="36387" t="13273" r="36321" b="4997"/>
          <a:stretch/>
        </p:blipFill>
        <p:spPr bwMode="auto">
          <a:xfrm>
            <a:off x="6833898" y="1691322"/>
            <a:ext cx="2273935" cy="3830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6"/>
          <a:srcRect l="36504" t="12862" r="36437" b="28028"/>
          <a:stretch/>
        </p:blipFill>
        <p:spPr bwMode="auto">
          <a:xfrm>
            <a:off x="9107833" y="1691322"/>
            <a:ext cx="2174875" cy="2672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7"/>
          <a:srcRect l="42187" t="25212" r="42229" b="58292"/>
          <a:stretch/>
        </p:blipFill>
        <p:spPr bwMode="auto">
          <a:xfrm>
            <a:off x="9090698" y="4885054"/>
            <a:ext cx="2138045" cy="1273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4727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Юзабилити</a:t>
            </a:r>
            <a:r>
              <a:rPr lang="ru-RU" b="1" dirty="0"/>
              <a:t>-тестирование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Для проведения тестирования интерфейса сайта «</a:t>
            </a:r>
            <a:r>
              <a:rPr lang="ru-RU" sz="2400" dirty="0" err="1"/>
              <a:t>Садочек</a:t>
            </a:r>
            <a:r>
              <a:rPr lang="ru-RU" sz="2400" dirty="0"/>
              <a:t>» </a:t>
            </a:r>
            <a:r>
              <a:rPr lang="ru-RU" sz="2400" dirty="0" smtClean="0"/>
              <a:t>будут использоваться такие методы как:</a:t>
            </a:r>
          </a:p>
          <a:p>
            <a:pPr lvl="1"/>
            <a:r>
              <a:rPr lang="ru-RU" sz="2000" dirty="0" smtClean="0"/>
              <a:t>метод </a:t>
            </a:r>
            <a:r>
              <a:rPr lang="ru-RU" sz="2000" dirty="0"/>
              <a:t>тестирования через имитацию поведения </a:t>
            </a:r>
            <a:r>
              <a:rPr lang="ru-RU" sz="2000" dirty="0" smtClean="0"/>
              <a:t>пользователей</a:t>
            </a:r>
          </a:p>
          <a:p>
            <a:pPr lvl="1"/>
            <a:r>
              <a:rPr lang="ru-RU" sz="2000" dirty="0" smtClean="0"/>
              <a:t>метод </a:t>
            </a:r>
            <a:r>
              <a:rPr lang="ru-RU" sz="2000" dirty="0"/>
              <a:t>оценки восприятия </a:t>
            </a:r>
            <a:r>
              <a:rPr lang="ru-RU" sz="2000" dirty="0" smtClean="0"/>
              <a:t>дизайна</a:t>
            </a:r>
          </a:p>
          <a:p>
            <a:pPr lvl="1"/>
            <a:r>
              <a:rPr lang="ru-RU" sz="2000" dirty="0" smtClean="0"/>
              <a:t>тестирование </a:t>
            </a:r>
            <a:r>
              <a:rPr lang="ru-RU" sz="2000" dirty="0"/>
              <a:t>с </a:t>
            </a:r>
            <a:r>
              <a:rPr lang="ru-RU" sz="2000" dirty="0" smtClean="0"/>
              <a:t>использованием </a:t>
            </a:r>
            <a:r>
              <a:rPr lang="ru-RU" sz="2000" dirty="0"/>
              <a:t>формальной анкеты. </a:t>
            </a:r>
          </a:p>
          <a:p>
            <a:pPr marL="0" indent="0">
              <a:buNone/>
            </a:pPr>
            <a:r>
              <a:rPr lang="ru-RU" sz="2400" dirty="0"/>
              <a:t>Для проведения </a:t>
            </a:r>
            <a:r>
              <a:rPr lang="ru-RU" sz="2400" dirty="0" smtClean="0"/>
              <a:t>экспертного тестирования </a:t>
            </a:r>
            <a:r>
              <a:rPr lang="ru-RU" sz="2400" dirty="0"/>
              <a:t>интерфейса </a:t>
            </a:r>
            <a:r>
              <a:rPr lang="ru-RU" sz="2400" dirty="0" smtClean="0"/>
              <a:t>будут </a:t>
            </a:r>
            <a:r>
              <a:rPr lang="ru-RU" sz="2400" dirty="0"/>
              <a:t>использоваться такие методы как:</a:t>
            </a:r>
          </a:p>
          <a:p>
            <a:pPr lvl="1"/>
            <a:r>
              <a:rPr lang="ru-RU" sz="2000" dirty="0"/>
              <a:t>проверка по контрольному списку</a:t>
            </a:r>
            <a:endParaRPr lang="en-US" sz="2000" dirty="0"/>
          </a:p>
          <a:p>
            <a:pPr lvl="1"/>
            <a:r>
              <a:rPr lang="ru-RU" sz="2000" dirty="0" smtClean="0"/>
              <a:t>эвристическая оценка</a:t>
            </a:r>
            <a:endParaRPr lang="ru-RU" sz="2000" dirty="0"/>
          </a:p>
          <a:p>
            <a:pPr lvl="1"/>
            <a:r>
              <a:rPr lang="ru-RU" sz="2000" dirty="0" smtClean="0"/>
              <a:t>мысленная </a:t>
            </a:r>
            <a:r>
              <a:rPr lang="ru-RU" sz="2000" dirty="0"/>
              <a:t>прогонка по </a:t>
            </a:r>
            <a:r>
              <a:rPr lang="ru-RU" sz="2000" dirty="0" smtClean="0"/>
              <a:t>интерфейсу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3540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</a:t>
            </a:r>
            <a:r>
              <a:rPr lang="ru-RU" dirty="0"/>
              <a:t>тестирования</a:t>
            </a:r>
            <a:endParaRPr lang="en-US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149254"/>
              </p:ext>
            </p:extLst>
          </p:nvPr>
        </p:nvGraphicFramePr>
        <p:xfrm>
          <a:off x="1239889" y="2078180"/>
          <a:ext cx="8594918" cy="3232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4112">
                  <a:extLst>
                    <a:ext uri="{9D8B030D-6E8A-4147-A177-3AD203B41FA5}">
                      <a16:colId xmlns:a16="http://schemas.microsoft.com/office/drawing/2014/main" val="1054383724"/>
                    </a:ext>
                  </a:extLst>
                </a:gridCol>
                <a:gridCol w="1564588">
                  <a:extLst>
                    <a:ext uri="{9D8B030D-6E8A-4147-A177-3AD203B41FA5}">
                      <a16:colId xmlns:a16="http://schemas.microsoft.com/office/drawing/2014/main" val="1574327166"/>
                    </a:ext>
                  </a:extLst>
                </a:gridCol>
                <a:gridCol w="1564588">
                  <a:extLst>
                    <a:ext uri="{9D8B030D-6E8A-4147-A177-3AD203B41FA5}">
                      <a16:colId xmlns:a16="http://schemas.microsoft.com/office/drawing/2014/main" val="261608065"/>
                    </a:ext>
                  </a:extLst>
                </a:gridCol>
                <a:gridCol w="1518166">
                  <a:extLst>
                    <a:ext uri="{9D8B030D-6E8A-4147-A177-3AD203B41FA5}">
                      <a16:colId xmlns:a16="http://schemas.microsoft.com/office/drawing/2014/main" val="2389884399"/>
                    </a:ext>
                  </a:extLst>
                </a:gridCol>
                <a:gridCol w="1473464">
                  <a:extLst>
                    <a:ext uri="{9D8B030D-6E8A-4147-A177-3AD203B41FA5}">
                      <a16:colId xmlns:a16="http://schemas.microsoft.com/office/drawing/2014/main" val="671672295"/>
                    </a:ext>
                  </a:extLst>
                </a:gridCol>
              </a:tblGrid>
              <a:tr h="587769"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11760" algn="l"/>
                          <a:tab pos="629920" algn="l"/>
                        </a:tabLst>
                      </a:pPr>
                      <a:r>
                        <a:rPr lang="ru-RU" sz="1400" dirty="0">
                          <a:effectLst/>
                        </a:rPr>
                        <a:t>Респонденты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Алексей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Алёна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Анна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Среднее значение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9662741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Успешность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4664386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Удовлетворенность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43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39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41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41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6187740"/>
                  </a:ext>
                </a:extLst>
              </a:tr>
              <a:tr h="881653"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Процент удовлетворенности от продукта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80%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dirty="0">
                          <a:effectLst/>
                        </a:rPr>
                        <a:t>60%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80%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73%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931024"/>
                  </a:ext>
                </a:extLst>
              </a:tr>
              <a:tr h="587769"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Эффективность на основе времени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0,025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0,02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0,023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0,023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6273397"/>
                  </a:ext>
                </a:extLst>
              </a:tr>
              <a:tr h="587769">
                <a:tc>
                  <a:txBody>
                    <a:bodyPr/>
                    <a:lstStyle/>
                    <a:p>
                      <a:pPr indent="21590" algn="just">
                        <a:spcAft>
                          <a:spcPts val="0"/>
                        </a:spcAft>
                        <a:tabLst>
                          <a:tab pos="629920" algn="l"/>
                          <a:tab pos="180340" algn="l"/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Общая относительная эффективность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100%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100%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100%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159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dirty="0">
                          <a:effectLst/>
                        </a:rPr>
                        <a:t>100%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7913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588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ru-RU" dirty="0" smtClean="0"/>
              <a:t>экспертного тестирования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По результатам тестирования, в интерфейсах интернет-магазина «</a:t>
            </a:r>
            <a:r>
              <a:rPr lang="ru-RU" sz="2400" dirty="0" err="1"/>
              <a:t>Садочек</a:t>
            </a:r>
            <a:r>
              <a:rPr lang="ru-RU" sz="2400" dirty="0"/>
              <a:t>» не было выявлено серьёзных проблем. Все функциональные и информационные блоки работают исправно и без ошибок либо конфликтов. Навигация по станицам происходит успешно, без неполадок. Исходя из этого можно сделать вывод, что интерфейс выполнен грамотно, соответствуя всем принципам </a:t>
            </a:r>
            <a:r>
              <a:rPr lang="ru-RU" sz="2400" dirty="0" err="1"/>
              <a:t>юзабилити</a:t>
            </a:r>
            <a:r>
              <a:rPr lang="ru-RU" sz="2400" dirty="0"/>
              <a:t> интерфейсов.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796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основных аналогов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Выводы: в </a:t>
            </a:r>
            <a:r>
              <a:rPr lang="ru-RU" sz="2000" dirty="0"/>
              <a:t>ходе работы должен быть разработан пользовательский интерфейс сайта, на котором будет расположена информация о товарах, необходимых для сада и огорода, таких как инструменты, семена, химикаты и удобрения, атрибуты необходимые для ухода за растениями. Так же на сайте будут расположены товары, направленные на комнатное садоводство и цветоводство</a:t>
            </a:r>
            <a:r>
              <a:rPr lang="ru-RU" sz="2000" dirty="0" smtClean="0"/>
              <a:t>. В интерфейсе должны обязательно присутствовать такие элементы как: навигационное меню сайта, каталог товаров, корзина.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74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цели и задачи проекта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Цели проекта: </a:t>
            </a:r>
            <a:r>
              <a:rPr lang="ru-RU" dirty="0"/>
              <a:t>распространение актуальной информации по данной </a:t>
            </a:r>
            <a:r>
              <a:rPr lang="ru-RU" dirty="0" smtClean="0"/>
              <a:t>тематике, увеличение </a:t>
            </a:r>
            <a:r>
              <a:rPr lang="ru-RU" dirty="0"/>
              <a:t>числа </a:t>
            </a:r>
            <a:r>
              <a:rPr lang="ru-RU" dirty="0" smtClean="0"/>
              <a:t>покупателей, предоставление </a:t>
            </a:r>
            <a:r>
              <a:rPr lang="ru-RU" dirty="0"/>
              <a:t>качественных товаров </a:t>
            </a:r>
            <a:r>
              <a:rPr lang="ru-RU" dirty="0" smtClean="0"/>
              <a:t>покупателям.</a:t>
            </a:r>
          </a:p>
          <a:p>
            <a:pPr lvl="0"/>
            <a:r>
              <a:rPr lang="ru-RU" dirty="0"/>
              <a:t>Задача проекта: определение основных структурных и технологических </a:t>
            </a:r>
            <a:r>
              <a:rPr lang="ru-RU" dirty="0" smtClean="0"/>
              <a:t>элементов сайта, выявление </a:t>
            </a:r>
            <a:r>
              <a:rPr lang="ru-RU" dirty="0"/>
              <a:t>целевой аудитории с учетом нужд и потребностей, под которые будет разрабатываться </a:t>
            </a:r>
            <a:r>
              <a:rPr lang="ru-RU" dirty="0" smtClean="0"/>
              <a:t>сайт, предоставление </a:t>
            </a:r>
            <a:r>
              <a:rPr lang="ru-RU" dirty="0"/>
              <a:t>всей необходимой информации и </a:t>
            </a:r>
            <a:r>
              <a:rPr lang="ru-RU" dirty="0" smtClean="0"/>
              <a:t>товаров пользователям, создание </a:t>
            </a:r>
            <a:r>
              <a:rPr lang="ru-RU" dirty="0"/>
              <a:t>удобного и </a:t>
            </a:r>
            <a:r>
              <a:rPr lang="ru-RU" dirty="0" smtClean="0"/>
              <a:t>понятного </a:t>
            </a:r>
            <a:r>
              <a:rPr lang="ru-RU" dirty="0"/>
              <a:t>дизайна</a:t>
            </a:r>
            <a:r>
              <a:rPr lang="ru-RU" dirty="0" smtClean="0"/>
              <a:t> </a:t>
            </a:r>
            <a:r>
              <a:rPr lang="ru-RU" dirty="0"/>
              <a:t>для </a:t>
            </a:r>
            <a:r>
              <a:rPr lang="ru-RU" dirty="0" smtClean="0"/>
              <a:t>пользователя.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1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целевой аудитории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1930400"/>
            <a:ext cx="8825659" cy="4618182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Группа №1.</a:t>
            </a:r>
            <a:r>
              <a:rPr lang="ru-RU" dirty="0"/>
              <a:t> Домохозяйки в возрасте от 25 до 45 лет. Ведут активный образ жизни, ухаживая за хозяйством. Для них важно чтобы сайт был понятным, присутствовали такие категории товаров как: «Инструменты для сада», «Удобрения», «Цветы». Чаще всего домохозяйки сидят дома, поэтому на сайте должна присутствовать функция доставки курьером. Весь доход в семью приносит муж со среднестатистической зарплатой. Опыт работы с сайтами выше среднего.</a:t>
            </a:r>
            <a:endParaRPr lang="en-US" dirty="0"/>
          </a:p>
          <a:p>
            <a:r>
              <a:rPr lang="ru-RU" b="1" dirty="0"/>
              <a:t>Группа №2.</a:t>
            </a:r>
            <a:r>
              <a:rPr lang="ru-RU" dirty="0"/>
              <a:t> Дачники и огородники в возрасте от 25 до 50 лет. Работают преимущественно на заводах и фабриках с достойной зарплатой. Часто ездят из города на дачу, поэтому функция доставки желательна, но не обязательна. Работа на фабриках бывает опасна, поэтому возможны пользователи с ограниченными возможностями. Т.к. за огородом нужен постоянный уход, то сайт будет посещаться пользователями часто. Опыт работы с сайтами средний.</a:t>
            </a:r>
            <a:endParaRPr lang="en-US" dirty="0"/>
          </a:p>
          <a:p>
            <a:r>
              <a:rPr lang="ru-RU" b="1" dirty="0"/>
              <a:t>Группа №3.</a:t>
            </a:r>
            <a:r>
              <a:rPr lang="ru-RU" dirty="0"/>
              <a:t> Владельцы личного бизнеса по продаже овощей и фруктов. Это в основном мужчины в возрасте от 28 до 60 лет. Имеют хороший заработок с продаж. У таких людей выделена большая территория для посева, поэтому некоторые товары будут скупаться оптом. Необходимы такие категории товаров как: «Семена», «Инструменты для огорода», «Удобрения». Для таких пользователей должна присутствовать возможность доставки. Также желательна скидка для оптовых покупателей. Опыт работы с сайтами средний.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2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персонажей проекта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74836" y="1889761"/>
            <a:ext cx="7112924" cy="4594166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Ковыль Владислав Антонович, 27 лет, не женат, не имеет детей, работает на частном предприятии по производству свежевыжатого сока</a:t>
            </a:r>
            <a:r>
              <a:rPr lang="ru-RU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ru-RU" dirty="0"/>
              <a:t>Цель: приобрести удобрения для сада.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ru-RU" dirty="0"/>
              <a:t>Задачи: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Зайти на сайт;</a:t>
            </a: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Выбрать раздел удобрения в каталоге;</a:t>
            </a: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Выбрать интересующие удобрения и оформить заказ.</a:t>
            </a:r>
            <a:endParaRPr lang="en-US" sz="1200" dirty="0"/>
          </a:p>
          <a:p>
            <a:pPr>
              <a:buFont typeface="+mj-lt"/>
              <a:buAutoNum type="arabicPeriod"/>
            </a:pPr>
            <a:r>
              <a:rPr lang="ru-RU" dirty="0"/>
              <a:t>Потребности: 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Наличие товара </a:t>
            </a:r>
            <a:endParaRPr lang="en-US" sz="145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Цены, соответствующие качеству. </a:t>
            </a:r>
            <a:endParaRPr lang="en-US" sz="145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Возможность получения помощи в выборе удобрений </a:t>
            </a:r>
            <a:endParaRPr lang="en-US" sz="1450" dirty="0"/>
          </a:p>
          <a:p>
            <a:pPr>
              <a:buFont typeface="+mj-lt"/>
              <a:buAutoNum type="arabicPeriod"/>
            </a:pPr>
            <a:r>
              <a:rPr lang="ru-RU" dirty="0"/>
              <a:t>Требования к сайту: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Наличие раздела «удобрения»;</a:t>
            </a: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Возможность доставки заказа почтой либо курьером.</a:t>
            </a:r>
            <a:endParaRPr lang="en-US" sz="1200" dirty="0"/>
          </a:p>
          <a:p>
            <a:endParaRPr lang="en-US" dirty="0"/>
          </a:p>
        </p:txBody>
      </p:sp>
      <p:pic>
        <p:nvPicPr>
          <p:cNvPr id="5" name="Рисунок 4" descr="D:\Всякое по учёбе\Курсач диз\Картинки\Q0N2qg9NwA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39" y="1889761"/>
            <a:ext cx="3446049" cy="4594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05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264</TotalTime>
  <Words>1735</Words>
  <Application>Microsoft Office PowerPoint</Application>
  <PresentationFormat>Широкоэкранный</PresentationFormat>
  <Paragraphs>209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1" baseType="lpstr">
      <vt:lpstr>Arial</vt:lpstr>
      <vt:lpstr>Calibri</vt:lpstr>
      <vt:lpstr>Century Schoolbook</vt:lpstr>
      <vt:lpstr>Times New Roman</vt:lpstr>
      <vt:lpstr>Wingdings 2</vt:lpstr>
      <vt:lpstr>View</vt:lpstr>
      <vt:lpstr>Разработка пользовательских интерфейсов сайта  «Садочек» по теме «Сад и огород»</vt:lpstr>
      <vt:lpstr>Анализ предметной области</vt:lpstr>
      <vt:lpstr>Обзор основных аналогов</vt:lpstr>
      <vt:lpstr>Обзор основных аналогов</vt:lpstr>
      <vt:lpstr>Обзор основных аналогов</vt:lpstr>
      <vt:lpstr>Обзор основных аналогов</vt:lpstr>
      <vt:lpstr>Основные цели и задачи проекта</vt:lpstr>
      <vt:lpstr>Описание целевой аудитории</vt:lpstr>
      <vt:lpstr>Описание персонажей проекта</vt:lpstr>
      <vt:lpstr>Описание персонажей проекта</vt:lpstr>
      <vt:lpstr>Описание персонажей проекта</vt:lpstr>
      <vt:lpstr>Описание потребностей пользователей и возможностей сайта</vt:lpstr>
      <vt:lpstr>Описание потребностей пользователей и возможностей сайта</vt:lpstr>
      <vt:lpstr>Информационная структура приложения </vt:lpstr>
      <vt:lpstr>Тестирование структурной схемы</vt:lpstr>
      <vt:lpstr>Тестирование структурной схемы</vt:lpstr>
      <vt:lpstr>Тестирование структурной схемы</vt:lpstr>
      <vt:lpstr>Прототипы сайта</vt:lpstr>
      <vt:lpstr>Прототипы сайта</vt:lpstr>
      <vt:lpstr>Прототипы сайта</vt:lpstr>
      <vt:lpstr>Прототипы сайта</vt:lpstr>
      <vt:lpstr>Прототипы сайта</vt:lpstr>
      <vt:lpstr>Прототипы сайта</vt:lpstr>
      <vt:lpstr>Прототипы сайта</vt:lpstr>
      <vt:lpstr>Прототипы сайта</vt:lpstr>
      <vt:lpstr>Прототипы сайта</vt:lpstr>
      <vt:lpstr>Тестирование прототипов</vt:lpstr>
      <vt:lpstr>Результаты тестирования</vt:lpstr>
      <vt:lpstr>Результаты тестирования</vt:lpstr>
      <vt:lpstr>Разработка дизайна интерфейса</vt:lpstr>
      <vt:lpstr>Разработанный логотип</vt:lpstr>
      <vt:lpstr>Цветовая гамма сайта</vt:lpstr>
      <vt:lpstr>Выбор шрифтов</vt:lpstr>
      <vt:lpstr>Определение общих положений сетки и расстояний</vt:lpstr>
      <vt:lpstr>Определение общих положений сетки и расстояний</vt:lpstr>
      <vt:lpstr>Определение общих положений сетки и расстояний</vt:lpstr>
      <vt:lpstr>Страницы сайта со стилями всех элементов </vt:lpstr>
      <vt:lpstr>Страницы сайта со стилями всех элементов </vt:lpstr>
      <vt:lpstr>Страницы сайта со стилями всех элементов </vt:lpstr>
      <vt:lpstr>Страницы сайта со стилями всех элементов </vt:lpstr>
      <vt:lpstr>Страницы сайта со стилями всех элементов </vt:lpstr>
      <vt:lpstr>Интерфейс всех форм и окон сайта со стилями всех элементов </vt:lpstr>
      <vt:lpstr>Интерфейс всех форм и окон сайта со стилями всех элементов </vt:lpstr>
      <vt:lpstr>Интерфейс всех форм и окон сайта со стилями всех элементов </vt:lpstr>
      <vt:lpstr>Динамические элементы на странице</vt:lpstr>
      <vt:lpstr>Динамические элементы на странице</vt:lpstr>
      <vt:lpstr>Динамические элементы на странице</vt:lpstr>
      <vt:lpstr>Динамические элементы на странице</vt:lpstr>
      <vt:lpstr>Динамические элементы на странице</vt:lpstr>
      <vt:lpstr>Интерфейсы для адаптивной версии сайта</vt:lpstr>
      <vt:lpstr>Интерфейсы для адаптивной версии сайта</vt:lpstr>
      <vt:lpstr>Интерфейсы для адаптивной версии сайта</vt:lpstr>
      <vt:lpstr>Юзабилити-тестирование</vt:lpstr>
      <vt:lpstr>Результаты тестирования</vt:lpstr>
      <vt:lpstr>Результаты экспертного тестирования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пользовательских интерфейсов сайта  «Садочек» по теме «Сад и огород»</dc:title>
  <dc:creator>Ольга Ксёнжик</dc:creator>
  <cp:lastModifiedBy>Ольга Ксёнжик</cp:lastModifiedBy>
  <cp:revision>16</cp:revision>
  <dcterms:created xsi:type="dcterms:W3CDTF">2021-12-08T13:31:17Z</dcterms:created>
  <dcterms:modified xsi:type="dcterms:W3CDTF">2021-12-10T16:05:13Z</dcterms:modified>
</cp:coreProperties>
</file>